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737" r:id="rId3"/>
    <p:sldId id="738" r:id="rId4"/>
    <p:sldId id="743" r:id="rId5"/>
    <p:sldId id="744" r:id="rId6"/>
    <p:sldId id="739" r:id="rId7"/>
    <p:sldId id="741" r:id="rId8"/>
    <p:sldId id="746" r:id="rId9"/>
    <p:sldId id="747" r:id="rId10"/>
    <p:sldId id="748" r:id="rId11"/>
    <p:sldId id="749" r:id="rId12"/>
    <p:sldId id="750" r:id="rId13"/>
    <p:sldId id="736" r:id="rId14"/>
    <p:sldId id="751" r:id="rId15"/>
    <p:sldId id="752" r:id="rId16"/>
    <p:sldId id="756" r:id="rId17"/>
    <p:sldId id="757" r:id="rId18"/>
    <p:sldId id="758" r:id="rId19"/>
    <p:sldId id="759" r:id="rId20"/>
    <p:sldId id="760" r:id="rId21"/>
    <p:sldId id="761" r:id="rId22"/>
    <p:sldId id="762" r:id="rId23"/>
    <p:sldId id="763" r:id="rId24"/>
    <p:sldId id="764" r:id="rId25"/>
    <p:sldId id="765" r:id="rId26"/>
    <p:sldId id="766" r:id="rId27"/>
    <p:sldId id="767" r:id="rId28"/>
    <p:sldId id="768" r:id="rId29"/>
    <p:sldId id="735" r:id="rId30"/>
    <p:sldId id="769" r:id="rId31"/>
    <p:sldId id="770" r:id="rId32"/>
    <p:sldId id="67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78" autoAdjust="0"/>
  </p:normalViewPr>
  <p:slideViewPr>
    <p:cSldViewPr snapToGrid="0">
      <p:cViewPr varScale="1">
        <p:scale>
          <a:sx n="97" d="100"/>
          <a:sy n="97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CF970-6833-4B50-A0C0-121238D367E4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8CE2-4EC9-43A8-851C-B48A97B0B3C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5697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FA89E5-029F-416F-AF2E-931C154039D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0B05F-BDD6-48FA-B409-6EBBE3FFE01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9933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36879-19E1-4ED1-9B09-F6516C06026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BD349-E1C6-4136-A879-1B767BA4715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2BC5E-999E-4A25-9F1A-78729A0080F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A7966-8A26-4D03-A970-D65D418DAAF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CFB12-2C34-478F-BCAC-83B09E1FBED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8CE2-4EC9-43A8-851C-B48A97B0B3C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7651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5BFFA-A268-436F-8CB4-7AA6D8027DB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6F842-FBCD-4049-91D2-4EEE1363885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819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>
                <a:latin typeface="Arial" charset="0"/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>
                <a:latin typeface="Arial" charset="0"/>
              </a:endParaRPr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55C6A93-BBB9-4F3E-86CC-09A735E9A6C7}" type="datetimeFigureOut">
              <a:rPr lang="en-GB" smtClean="0"/>
              <a:pPr/>
              <a:t>07/01/2013</a:t>
            </a:fld>
            <a:endParaRPr lang="en-GB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DA3421-4D78-4EBB-B9F9-C747D415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Chapter 12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Lateralization and Language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Speech production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err="1" smtClean="0"/>
              <a:t>Broca</a:t>
            </a:r>
            <a:r>
              <a:rPr lang="en-GB" sz="2000" dirty="0" smtClean="0"/>
              <a:t> (1861)</a:t>
            </a:r>
          </a:p>
          <a:p>
            <a:r>
              <a:rPr lang="en-GB" sz="2000" dirty="0" smtClean="0"/>
              <a:t>Man named </a:t>
            </a:r>
            <a:r>
              <a:rPr lang="en-GB" sz="2000" dirty="0" err="1" smtClean="0"/>
              <a:t>Leborgne</a:t>
            </a:r>
            <a:r>
              <a:rPr lang="en-GB" sz="2000" dirty="0" smtClean="0"/>
              <a:t>, who comprehended language but was unable to produce speech </a:t>
            </a:r>
          </a:p>
          <a:p>
            <a:r>
              <a:rPr lang="en-GB" sz="2000" dirty="0" smtClean="0"/>
              <a:t>He could only produce a single repetitive syllable, ‘tan’</a:t>
            </a:r>
          </a:p>
          <a:p>
            <a:r>
              <a:rPr lang="en-GB" sz="2000" dirty="0" err="1" smtClean="0"/>
              <a:t>Leborgne</a:t>
            </a:r>
            <a:r>
              <a:rPr lang="en-GB" sz="2000" dirty="0" smtClean="0"/>
              <a:t> died of his ailments several days later </a:t>
            </a:r>
          </a:p>
          <a:p>
            <a:r>
              <a:rPr lang="en-GB" sz="2000" dirty="0" smtClean="0"/>
              <a:t>The area that was damaged in </a:t>
            </a:r>
            <a:r>
              <a:rPr lang="en-GB" sz="2000" dirty="0" err="1" smtClean="0"/>
              <a:t>Leborgne</a:t>
            </a:r>
            <a:r>
              <a:rPr lang="en-GB" sz="2000" dirty="0" smtClean="0"/>
              <a:t> is now known as </a:t>
            </a:r>
            <a:r>
              <a:rPr lang="en-GB" sz="2000" dirty="0" err="1" smtClean="0"/>
              <a:t>Broca's</a:t>
            </a:r>
            <a:r>
              <a:rPr lang="en-GB" sz="2000" dirty="0" smtClean="0"/>
              <a:t> area</a:t>
            </a:r>
          </a:p>
          <a:p>
            <a:r>
              <a:rPr lang="en-GB" sz="2000" dirty="0" err="1" smtClean="0"/>
              <a:t>Broca’s</a:t>
            </a:r>
            <a:r>
              <a:rPr lang="en-GB" sz="2000" dirty="0" smtClean="0"/>
              <a:t> aphasia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Broca</a:t>
            </a:r>
            <a:r>
              <a:rPr lang="en-GB" dirty="0" smtClean="0"/>
              <a:t> aphasia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Non-fluent aphasia</a:t>
            </a:r>
          </a:p>
          <a:p>
            <a:r>
              <a:rPr lang="en-GB" sz="2400" dirty="0" smtClean="0"/>
              <a:t>Damage to anterior areas of the brain, including but not limited to the left posterior inferior frontal </a:t>
            </a:r>
            <a:r>
              <a:rPr lang="en-GB" sz="2400" dirty="0" err="1" smtClean="0"/>
              <a:t>gyrus</a:t>
            </a:r>
            <a:r>
              <a:rPr lang="en-GB" sz="2400" dirty="0" smtClean="0"/>
              <a:t> called </a:t>
            </a:r>
            <a:r>
              <a:rPr lang="en-GB" sz="2400" dirty="0" err="1" smtClean="0"/>
              <a:t>Broca's</a:t>
            </a:r>
            <a:r>
              <a:rPr lang="en-GB" sz="2400" dirty="0" smtClean="0"/>
              <a:t> area (</a:t>
            </a:r>
            <a:r>
              <a:rPr lang="en-GB" sz="2400" dirty="0" err="1" smtClean="0"/>
              <a:t>Brodmann</a:t>
            </a:r>
            <a:r>
              <a:rPr lang="en-GB" sz="2400" dirty="0" smtClean="0"/>
              <a:t> area 44 and </a:t>
            </a:r>
            <a:r>
              <a:rPr lang="en-GB" sz="2400" dirty="0" err="1" smtClean="0"/>
              <a:t>Brodmann</a:t>
            </a:r>
            <a:r>
              <a:rPr lang="en-GB" sz="2400" dirty="0" smtClean="0"/>
              <a:t> area 45) </a:t>
            </a:r>
          </a:p>
          <a:p>
            <a:r>
              <a:rPr lang="en-GB" sz="2400" dirty="0" smtClean="0"/>
              <a:t>Most common cause of </a:t>
            </a:r>
            <a:r>
              <a:rPr lang="en-GB" sz="2400" dirty="0" err="1" smtClean="0"/>
              <a:t>Broca's</a:t>
            </a:r>
            <a:r>
              <a:rPr lang="en-GB" sz="2400" dirty="0" smtClean="0"/>
              <a:t> aphasia is the result of a stroke </a:t>
            </a:r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Wernicke’s aphasia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Wernicke’s area </a:t>
            </a:r>
          </a:p>
          <a:p>
            <a:r>
              <a:rPr lang="en-GB" sz="2400" dirty="0" smtClean="0"/>
              <a:t>Damage to this area results in a person not being able to understand language instead of not being able to speak</a:t>
            </a:r>
          </a:p>
          <a:p>
            <a:r>
              <a:rPr lang="en-GB" sz="2400" dirty="0" smtClean="0"/>
              <a:t>Lesions in Wernicke’s aphasia are traditionally located as the posterior section of the superior temporal </a:t>
            </a:r>
            <a:r>
              <a:rPr lang="en-GB" sz="2400" dirty="0" err="1" smtClean="0"/>
              <a:t>gyrus</a:t>
            </a:r>
            <a:r>
              <a:rPr lang="en-GB" sz="2400" dirty="0" smtClean="0"/>
              <a:t> (STG) in the left cerebral hemisphere</a:t>
            </a:r>
          </a:p>
          <a:p>
            <a:r>
              <a:rPr lang="en-GB" sz="2400" dirty="0" err="1" smtClean="0"/>
              <a:t>Brodmann</a:t>
            </a:r>
            <a:r>
              <a:rPr lang="en-GB" sz="2400" dirty="0" smtClean="0"/>
              <a:t> area 22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Lateralization of brain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Individuals with Wernicke’s aphasia can speak fluently with usual grammar, syntax,  intonation and stress</a:t>
            </a:r>
          </a:p>
          <a:p>
            <a:r>
              <a:rPr lang="en-GB" sz="2400" dirty="0" smtClean="0"/>
              <a:t>However, their language content is less meaningful</a:t>
            </a:r>
          </a:p>
          <a:p>
            <a:r>
              <a:rPr lang="en-GB" sz="2400" dirty="0" err="1" smtClean="0"/>
              <a:t>Paragrammatical</a:t>
            </a:r>
            <a:r>
              <a:rPr lang="en-GB" sz="2400" dirty="0" smtClean="0"/>
              <a:t> speech – substitution of verb tenses or have difficulty using the correct pronoun or preposition</a:t>
            </a:r>
          </a:p>
          <a:p>
            <a:r>
              <a:rPr lang="en-GB" sz="2400" dirty="0" smtClean="0"/>
              <a:t>Generally as a result of a stroke</a:t>
            </a:r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Wernicke–Geschwind</a:t>
            </a:r>
            <a:r>
              <a:rPr lang="en-GB" dirty="0" smtClean="0"/>
              <a:t> model</a:t>
            </a:r>
            <a:endParaRPr lang="en-GB" dirty="0"/>
          </a:p>
        </p:txBody>
      </p:sp>
      <p:pic>
        <p:nvPicPr>
          <p:cNvPr id="6" name="Content Placeholder 5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55802" y="2002133"/>
            <a:ext cx="3762048" cy="334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GB" sz="1600" dirty="0" smtClean="0"/>
              <a:t>Listening – auditory pathways to the primary auditory cortex and on to Wernicke’s area </a:t>
            </a:r>
          </a:p>
          <a:p>
            <a:pPr lvl="0"/>
            <a:r>
              <a:rPr lang="en-GB" sz="1600" dirty="0" smtClean="0"/>
              <a:t>Speaking – Wernicke’s area to </a:t>
            </a:r>
            <a:r>
              <a:rPr lang="en-GB" sz="1600" dirty="0" err="1" smtClean="0"/>
              <a:t>Broca’s</a:t>
            </a:r>
            <a:r>
              <a:rPr lang="en-GB" sz="1600" dirty="0" smtClean="0"/>
              <a:t> area, to the facial area of the motor cortex, and on to the facial motor neurons in the brainstem</a:t>
            </a:r>
          </a:p>
          <a:p>
            <a:pPr lvl="0"/>
            <a:r>
              <a:rPr lang="en-GB" sz="1600" dirty="0" smtClean="0"/>
              <a:t>Reading – </a:t>
            </a:r>
            <a:r>
              <a:rPr lang="en-GB" sz="1600" dirty="0"/>
              <a:t>v</a:t>
            </a:r>
            <a:r>
              <a:rPr lang="en-GB" sz="1600" dirty="0" smtClean="0"/>
              <a:t>isual areas 17, 18 and 19 to the angular </a:t>
            </a:r>
            <a:r>
              <a:rPr lang="en-GB" sz="1600" dirty="0" err="1" smtClean="0"/>
              <a:t>gyrus</a:t>
            </a:r>
            <a:r>
              <a:rPr lang="en-GB" sz="1600" dirty="0" smtClean="0"/>
              <a:t>  and on to Wernicke’s area, for silent reading or, in conjunction with </a:t>
            </a:r>
            <a:r>
              <a:rPr lang="en-GB" sz="1600" dirty="0" err="1" smtClean="0"/>
              <a:t>Broca’s</a:t>
            </a:r>
            <a:r>
              <a:rPr lang="en-GB" sz="1600" dirty="0" smtClean="0"/>
              <a:t> area, for reading out loud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bilingual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Central issue – whether two different languages are localized in the same area or in distinct areas of the brain</a:t>
            </a:r>
          </a:p>
          <a:p>
            <a:r>
              <a:rPr lang="en-GB" sz="2400" dirty="0" smtClean="0"/>
              <a:t>No laterality differences have been found between monolingual speakers and bilingual speakers </a:t>
            </a:r>
          </a:p>
          <a:p>
            <a:r>
              <a:rPr lang="en-GB" sz="2400" dirty="0" smtClean="0"/>
              <a:t>Minimal differences in first or second languages localization</a:t>
            </a:r>
          </a:p>
          <a:p>
            <a:r>
              <a:rPr lang="en-GB" sz="2400" dirty="0" smtClean="0"/>
              <a:t>Particularly in early speaker of second languages</a:t>
            </a:r>
            <a:endParaRPr lang="en-GB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Communicative disorders: the aphasias </a:t>
            </a:r>
            <a:endParaRPr lang="en-US" alt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Acquired language impairment</a:t>
            </a:r>
          </a:p>
          <a:p>
            <a:r>
              <a:rPr lang="en-US" altLang="en-US" sz="2000" dirty="0" smtClean="0"/>
              <a:t>Non-fluent aphasias</a:t>
            </a:r>
          </a:p>
          <a:p>
            <a:pPr lvl="1"/>
            <a:r>
              <a:rPr lang="en-US" altLang="en-US" sz="2000" dirty="0" err="1" smtClean="0"/>
              <a:t>Broca’s</a:t>
            </a:r>
            <a:r>
              <a:rPr lang="en-US" altLang="en-US" sz="2000" dirty="0" smtClean="0"/>
              <a:t> aphasia – </a:t>
            </a:r>
            <a:r>
              <a:rPr lang="en-US" altLang="en-US" sz="2000" dirty="0" err="1" smtClean="0"/>
              <a:t>Broca’s</a:t>
            </a:r>
            <a:r>
              <a:rPr lang="en-US" altLang="en-US" sz="2000" dirty="0" smtClean="0"/>
              <a:t> area damaged</a:t>
            </a:r>
          </a:p>
          <a:p>
            <a:pPr lvl="2"/>
            <a:r>
              <a:rPr lang="en-US" altLang="en-US" sz="2000" dirty="0" smtClean="0"/>
              <a:t>Inability to initiate well-articulated conversational speech</a:t>
            </a:r>
          </a:p>
          <a:p>
            <a:pPr lvl="2"/>
            <a:r>
              <a:rPr lang="en-US" altLang="en-US" sz="2000" dirty="0" smtClean="0"/>
              <a:t>Speech comprehension is intact</a:t>
            </a:r>
          </a:p>
          <a:p>
            <a:pPr lvl="1"/>
            <a:r>
              <a:rPr lang="en-US" altLang="en-US" sz="2000" dirty="0" smtClean="0"/>
              <a:t>Global aphasia – severe depression of all language function</a:t>
            </a:r>
          </a:p>
          <a:p>
            <a:pPr lvl="1"/>
            <a:r>
              <a:rPr lang="en-US" altLang="en-US" sz="2000" dirty="0" err="1" smtClean="0"/>
              <a:t>Transcortical</a:t>
            </a:r>
            <a:r>
              <a:rPr lang="en-US" altLang="en-US" sz="2000" dirty="0" smtClean="0"/>
              <a:t> motor aphasia </a:t>
            </a:r>
          </a:p>
          <a:p>
            <a:pPr lvl="2"/>
            <a:r>
              <a:rPr lang="en-US" altLang="en-US" sz="2000" dirty="0" smtClean="0"/>
              <a:t>Not prone to speak</a:t>
            </a:r>
          </a:p>
          <a:p>
            <a:pPr lvl="2"/>
            <a:r>
              <a:rPr lang="en-US" altLang="en-US" sz="2000" dirty="0" smtClean="0"/>
              <a:t>Speech is non-fluent and </a:t>
            </a:r>
            <a:r>
              <a:rPr lang="en-US" altLang="en-US" sz="2000" dirty="0" err="1" smtClean="0"/>
              <a:t>agrammatical</a:t>
            </a:r>
            <a:endParaRPr lang="en-US" altLang="en-US" sz="2000" dirty="0" smtClean="0"/>
          </a:p>
          <a:p>
            <a:pPr lvl="2"/>
            <a:r>
              <a:rPr lang="en-US" altLang="en-US" sz="2000" dirty="0" smtClean="0"/>
              <a:t>Good comprehension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Fluent aphasias</a:t>
            </a:r>
            <a:endParaRPr lang="en-US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Wernicke’s aphasia – Wernicke’s area damaged</a:t>
            </a:r>
          </a:p>
          <a:p>
            <a:pPr lvl="1"/>
            <a:r>
              <a:rPr lang="en-US" altLang="en-US" sz="2000" dirty="0" smtClean="0"/>
              <a:t>Speaks fluently but impaired meaningfulness</a:t>
            </a:r>
          </a:p>
          <a:p>
            <a:pPr lvl="1"/>
            <a:r>
              <a:rPr lang="en-US" altLang="en-US" sz="2000" dirty="0" err="1" smtClean="0"/>
              <a:t>Paragrammatic</a:t>
            </a:r>
            <a:r>
              <a:rPr lang="en-US" altLang="en-US" sz="2000" dirty="0" smtClean="0"/>
              <a:t> speech – use of inappropriate morphemes</a:t>
            </a:r>
          </a:p>
          <a:p>
            <a:r>
              <a:rPr lang="en-US" altLang="en-US" sz="2000" dirty="0" smtClean="0"/>
              <a:t>Conduction aphasia – </a:t>
            </a:r>
            <a:r>
              <a:rPr lang="en-US" altLang="en-US" sz="2000" dirty="0" err="1" smtClean="0"/>
              <a:t>arcuate</a:t>
            </a:r>
            <a:r>
              <a:rPr lang="en-US" altLang="en-US" sz="2000" dirty="0" smtClean="0"/>
              <a:t> fasciculus damage</a:t>
            </a:r>
          </a:p>
          <a:p>
            <a:pPr lvl="1"/>
            <a:r>
              <a:rPr lang="en-US" altLang="en-US" sz="2000" dirty="0" smtClean="0"/>
              <a:t>Accurate repetition of short phases</a:t>
            </a:r>
          </a:p>
          <a:p>
            <a:pPr lvl="1"/>
            <a:r>
              <a:rPr lang="en-US" altLang="en-US" sz="2000" dirty="0" smtClean="0"/>
              <a:t>Phonemic </a:t>
            </a:r>
            <a:r>
              <a:rPr lang="en-US" altLang="en-US" sz="2000" dirty="0" err="1" smtClean="0"/>
              <a:t>paraphasia</a:t>
            </a:r>
            <a:r>
              <a:rPr lang="en-US" altLang="en-US" sz="2000" dirty="0" smtClean="0"/>
              <a:t> may be present</a:t>
            </a:r>
          </a:p>
          <a:p>
            <a:pPr lvl="1"/>
            <a:r>
              <a:rPr lang="en-US" altLang="en-US" sz="2000" dirty="0" smtClean="0"/>
              <a:t>Comprehension and conversational speech may be good</a:t>
            </a:r>
          </a:p>
          <a:p>
            <a:pPr lvl="1"/>
            <a:r>
              <a:rPr lang="en-GB" sz="2000" dirty="0" err="1" smtClean="0"/>
              <a:t>Pathophysiology</a:t>
            </a:r>
            <a:r>
              <a:rPr lang="en-GB" sz="2000" dirty="0" smtClean="0"/>
              <a:t> of conduction aphasia remains elusive (Bernal &amp; Ardila, 2009)</a:t>
            </a:r>
            <a:endParaRPr lang="en-US" altLang="en-US" sz="2000" dirty="0" smtClean="0"/>
          </a:p>
          <a:p>
            <a:r>
              <a:rPr lang="en-US" altLang="en-US" sz="2000" dirty="0" err="1" smtClean="0"/>
              <a:t>Transcortical</a:t>
            </a:r>
            <a:r>
              <a:rPr lang="en-US" altLang="en-US" sz="2000" dirty="0" smtClean="0"/>
              <a:t> sensory aphasia – echolalia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communicative disorders</a:t>
            </a:r>
            <a:endParaRPr lang="en-US" alt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Apraxia of speech – due to impaired motor control</a:t>
            </a:r>
          </a:p>
          <a:p>
            <a:pPr lvl="1"/>
            <a:r>
              <a:rPr lang="en-US" altLang="en-US" sz="2000" dirty="0" smtClean="0"/>
              <a:t>Often associated with </a:t>
            </a:r>
            <a:r>
              <a:rPr lang="en-US" altLang="en-US" sz="2000" dirty="0" err="1" smtClean="0"/>
              <a:t>Broca’s</a:t>
            </a:r>
            <a:r>
              <a:rPr lang="en-US" altLang="en-US" sz="2000" dirty="0" smtClean="0"/>
              <a:t> aphasia</a:t>
            </a:r>
          </a:p>
          <a:p>
            <a:pPr lvl="1"/>
            <a:r>
              <a:rPr lang="en-GB" sz="2000" dirty="0" smtClean="0"/>
              <a:t>Genetic factors playing a role in the disorder (</a:t>
            </a:r>
            <a:r>
              <a:rPr lang="en-GB" sz="2000" dirty="0" err="1" smtClean="0"/>
              <a:t>Shriberg</a:t>
            </a:r>
            <a:r>
              <a:rPr lang="en-GB" sz="2000" dirty="0" smtClean="0"/>
              <a:t> et al., 1997)</a:t>
            </a:r>
            <a:endParaRPr lang="en-US" altLang="en-US" sz="2000" dirty="0" smtClean="0"/>
          </a:p>
          <a:p>
            <a:r>
              <a:rPr lang="en-US" altLang="en-US" sz="2000" dirty="0" smtClean="0"/>
              <a:t>Auditory-verbal </a:t>
            </a:r>
            <a:r>
              <a:rPr lang="en-US" altLang="en-US" sz="2000" dirty="0" err="1" smtClean="0"/>
              <a:t>agnosia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Unable to recognize speech as meaningful</a:t>
            </a:r>
          </a:p>
          <a:p>
            <a:pPr lvl="1"/>
            <a:r>
              <a:rPr lang="en-US" altLang="en-US" sz="2000" dirty="0" smtClean="0"/>
              <a:t>Visual-verbal </a:t>
            </a:r>
            <a:r>
              <a:rPr lang="en-US" altLang="en-US" sz="2000" dirty="0" err="1" smtClean="0"/>
              <a:t>agnosia</a:t>
            </a:r>
            <a:r>
              <a:rPr lang="en-US" altLang="en-US" sz="2000" dirty="0" smtClean="0"/>
              <a:t> – problem with printed words</a:t>
            </a:r>
          </a:p>
          <a:p>
            <a:pPr lvl="1"/>
            <a:r>
              <a:rPr lang="en-GB" sz="2000" dirty="0" smtClean="0"/>
              <a:t>Patients with lesions deep in the left temporal lobe (</a:t>
            </a:r>
            <a:r>
              <a:rPr lang="en-GB" sz="2000" dirty="0" err="1" smtClean="0"/>
              <a:t>Gazzaniga</a:t>
            </a:r>
            <a:r>
              <a:rPr lang="en-GB" sz="2000" dirty="0" smtClean="0"/>
              <a:t> et al., 1973)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Very little conscious effort (Bashir &amp; Hook, 2009)</a:t>
            </a:r>
          </a:p>
          <a:p>
            <a:r>
              <a:rPr lang="en-GB" sz="2000" dirty="0" smtClean="0"/>
              <a:t>Imaging studies suggest it starts with activation in pathways that link the primary visual cortex to the posterior inferior temporal cortex (PITC) </a:t>
            </a:r>
          </a:p>
          <a:p>
            <a:r>
              <a:rPr lang="en-GB" sz="2000" dirty="0" smtClean="0"/>
              <a:t>Whole word reading seems to follow the ventral or ‘what’ stream to the fusiform </a:t>
            </a:r>
            <a:r>
              <a:rPr lang="en-GB" sz="2000" dirty="0" err="1" smtClean="0"/>
              <a:t>gyrus</a:t>
            </a:r>
            <a:endParaRPr lang="en-GB" sz="2000" dirty="0" smtClean="0"/>
          </a:p>
          <a:p>
            <a:r>
              <a:rPr lang="en-GB" sz="2000" dirty="0" smtClean="0"/>
              <a:t>Phonological reading appears to follow the dorsal or ‘where’ stream to the </a:t>
            </a:r>
            <a:r>
              <a:rPr lang="en-GB" sz="2000" dirty="0" err="1" smtClean="0"/>
              <a:t>temporoparietal</a:t>
            </a:r>
            <a:r>
              <a:rPr lang="en-GB" sz="2000" dirty="0" smtClean="0"/>
              <a:t> cortex 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315200" cy="1143000"/>
          </a:xfrm>
        </p:spPr>
        <p:txBody>
          <a:bodyPr/>
          <a:lstStyle/>
          <a:p>
            <a:r>
              <a:rPr lang="en-US" altLang="en-US" sz="3800" dirty="0"/>
              <a:t>Why </a:t>
            </a:r>
            <a:r>
              <a:rPr lang="en-US" altLang="en-US" sz="3800" dirty="0" smtClean="0"/>
              <a:t>does hemispheric lateralization exist</a:t>
            </a:r>
            <a:r>
              <a:rPr lang="en-US" altLang="en-US" sz="3800" dirty="0"/>
              <a:t>?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315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Left </a:t>
            </a:r>
            <a:r>
              <a:rPr lang="en-US" altLang="en-US" sz="2400" dirty="0" smtClean="0"/>
              <a:t>hemisphere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Language – grammar </a:t>
            </a:r>
            <a:r>
              <a:rPr lang="en-GB" sz="2400" dirty="0" smtClean="0"/>
              <a:t>and vocabulary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Logical, </a:t>
            </a:r>
            <a:r>
              <a:rPr lang="en-US" altLang="en-US" sz="2400" dirty="0" smtClean="0"/>
              <a:t>analytical thinking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Right hemisphere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Intonation and accentuation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Emotional </a:t>
            </a:r>
            <a:r>
              <a:rPr lang="en-US" altLang="en-US" sz="2400" dirty="0"/>
              <a:t>aspects of </a:t>
            </a:r>
            <a:r>
              <a:rPr lang="en-US" altLang="en-US" sz="2400" dirty="0" smtClean="0"/>
              <a:t>language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/>
              <a:t>Spatial manipulation, facial comprehension and creative abilities 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Two hemispheres are differently specialized in the processing of segmental features of language 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motor aspects of writing are controlled by the motor cortex with dorsal parietal lobe and the </a:t>
            </a:r>
            <a:r>
              <a:rPr lang="en-GB" sz="2000" dirty="0" err="1" smtClean="0"/>
              <a:t>premotor</a:t>
            </a:r>
            <a:r>
              <a:rPr lang="en-GB" sz="2000" dirty="0" smtClean="0"/>
              <a:t> cortex</a:t>
            </a:r>
          </a:p>
          <a:p>
            <a:r>
              <a:rPr lang="en-GB" sz="2000" dirty="0" smtClean="0"/>
              <a:t>Evidence also that </a:t>
            </a:r>
            <a:r>
              <a:rPr lang="en-GB" sz="2000" dirty="0" smtClean="0"/>
              <a:t>the left superior parietal </a:t>
            </a:r>
            <a:r>
              <a:rPr lang="en-GB" sz="2000" dirty="0" smtClean="0"/>
              <a:t>lobe is essential </a:t>
            </a:r>
            <a:r>
              <a:rPr lang="en-GB" sz="2000" smtClean="0"/>
              <a:t>for writing (</a:t>
            </a:r>
            <a:r>
              <a:rPr lang="en-GB" sz="2000" dirty="0" err="1" smtClean="0"/>
              <a:t>Menon</a:t>
            </a:r>
            <a:r>
              <a:rPr lang="en-GB" sz="2000" dirty="0" smtClean="0"/>
              <a:t> </a:t>
            </a:r>
            <a:r>
              <a:rPr lang="en-GB" sz="2000" dirty="0" smtClean="0"/>
              <a:t>&amp; Desmond, 2001)</a:t>
            </a:r>
          </a:p>
          <a:p>
            <a:r>
              <a:rPr lang="en-GB" sz="2000" dirty="0" smtClean="0"/>
              <a:t>Writing involves the posterior inferior temporal cortex (PITC) (Nakamura et al., 2000)</a:t>
            </a:r>
          </a:p>
          <a:p>
            <a:r>
              <a:rPr lang="en-GB" sz="2000" dirty="0" smtClean="0"/>
              <a:t>Unable to spell out words phonetically is called phonological dysgraphia and results from damage to superior temporal lobe</a:t>
            </a:r>
          </a:p>
          <a:p>
            <a:r>
              <a:rPr lang="en-GB" sz="2000" dirty="0" smtClean="0"/>
              <a:t>Damage to the inferior parietal lobe causes a condition called orthographic </a:t>
            </a:r>
            <a:r>
              <a:rPr lang="en-GB" sz="2000" dirty="0" err="1" smtClean="0"/>
              <a:t>dysgraphia</a:t>
            </a:r>
            <a:r>
              <a:rPr lang="en-GB" sz="2000" dirty="0" smtClean="0"/>
              <a:t> or the inability to spell whole words</a:t>
            </a:r>
            <a:endParaRPr lang="en-GB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Disorders of reading and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Alexia and </a:t>
            </a:r>
            <a:r>
              <a:rPr lang="en-US" altLang="en-US" sz="2400" dirty="0" err="1" smtClean="0"/>
              <a:t>agraphia</a:t>
            </a:r>
            <a:endParaRPr lang="en-US" altLang="en-US" sz="2400" dirty="0" smtClean="0"/>
          </a:p>
          <a:p>
            <a:pPr lvl="1"/>
            <a:r>
              <a:rPr lang="en-US" altLang="en-US" sz="2400" dirty="0" smtClean="0"/>
              <a:t>Alexia – an inability to read</a:t>
            </a:r>
          </a:p>
          <a:p>
            <a:pPr lvl="1"/>
            <a:r>
              <a:rPr lang="en-US" altLang="en-US" sz="2400" dirty="0" err="1" smtClean="0"/>
              <a:t>Agraphia</a:t>
            </a:r>
            <a:r>
              <a:rPr lang="en-US" altLang="en-US" sz="2400" dirty="0" smtClean="0"/>
              <a:t> – an inability to write</a:t>
            </a:r>
          </a:p>
          <a:p>
            <a:r>
              <a:rPr lang="en-GB" sz="2400" dirty="0" smtClean="0"/>
              <a:t>Alexia without </a:t>
            </a:r>
            <a:r>
              <a:rPr lang="en-GB" sz="2400" dirty="0" err="1" smtClean="0"/>
              <a:t>agraphia</a:t>
            </a:r>
            <a:r>
              <a:rPr lang="en-GB" sz="2400" dirty="0" smtClean="0"/>
              <a:t> is sometimes referred to as pure alexia </a:t>
            </a:r>
          </a:p>
          <a:p>
            <a:r>
              <a:rPr lang="en-GB" sz="2400" dirty="0" smtClean="0"/>
              <a:t>Alexia with </a:t>
            </a:r>
            <a:r>
              <a:rPr lang="en-GB" sz="2400" dirty="0" err="1" smtClean="0"/>
              <a:t>agraphia</a:t>
            </a:r>
            <a:r>
              <a:rPr lang="en-GB" sz="2400" dirty="0" smtClean="0"/>
              <a:t> results from damage to the angular </a:t>
            </a:r>
            <a:r>
              <a:rPr lang="en-GB" sz="2400" dirty="0" err="1" smtClean="0"/>
              <a:t>gyrus</a:t>
            </a:r>
            <a:r>
              <a:rPr lang="en-GB" sz="2400" dirty="0" smtClean="0"/>
              <a:t> itself and renders the patient unable to read and write (Sakurai et al., 2010)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Disorders of </a:t>
            </a:r>
            <a:r>
              <a:rPr lang="en-GB" dirty="0"/>
              <a:t>r</a:t>
            </a:r>
            <a:r>
              <a:rPr lang="en-GB" dirty="0" smtClean="0"/>
              <a:t>eading and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 smtClean="0"/>
              <a:t>Dysgraphia – difficulty writing </a:t>
            </a:r>
          </a:p>
          <a:p>
            <a:r>
              <a:rPr lang="en-GB" sz="2000" dirty="0" smtClean="0"/>
              <a:t>Orthographic dysgraphia – difficulty in using visually based writing and difficulties spelling irregular words</a:t>
            </a:r>
          </a:p>
          <a:p>
            <a:r>
              <a:rPr lang="en-GB" sz="2000" dirty="0" smtClean="0"/>
              <a:t>Phonological dysgraphia – can write familiar words but has difficulty writing out unfamiliar words </a:t>
            </a:r>
          </a:p>
          <a:p>
            <a:r>
              <a:rPr lang="en-GB" sz="2000" dirty="0" smtClean="0"/>
              <a:t>Orthographic </a:t>
            </a:r>
            <a:r>
              <a:rPr lang="en-GB" sz="2000" dirty="0" err="1" smtClean="0"/>
              <a:t>dysgraphia</a:t>
            </a:r>
            <a:r>
              <a:rPr lang="en-GB" sz="2000" dirty="0" smtClean="0"/>
              <a:t> results from damage to the inferior parietal lobe</a:t>
            </a:r>
          </a:p>
          <a:p>
            <a:r>
              <a:rPr lang="en-GB" sz="2000" dirty="0" smtClean="0"/>
              <a:t>Phonological </a:t>
            </a:r>
            <a:r>
              <a:rPr lang="en-GB" sz="2000" dirty="0" err="1" smtClean="0"/>
              <a:t>dysgraphia</a:t>
            </a:r>
            <a:r>
              <a:rPr lang="en-GB" sz="2000" dirty="0" smtClean="0"/>
              <a:t> is associated with damage to the superior temporal lobe</a:t>
            </a:r>
            <a:endParaRPr lang="en-US" altLang="en-US" sz="2000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Dyslexia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Commonly called developmental dyslexia </a:t>
            </a:r>
          </a:p>
          <a:p>
            <a:r>
              <a:rPr lang="en-GB" dirty="0" smtClean="0"/>
              <a:t>Defined as an inconsistency between the ability to read and basic intellectual skills in children </a:t>
            </a:r>
          </a:p>
          <a:p>
            <a:r>
              <a:rPr lang="en-GB" dirty="0" smtClean="0"/>
              <a:t>Estimates of the population that it affects range from 10 to 30% </a:t>
            </a:r>
          </a:p>
          <a:p>
            <a:r>
              <a:rPr lang="en-GB" dirty="0" smtClean="0"/>
              <a:t>4 main theories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207" y="301625"/>
            <a:ext cx="7313612" cy="1143000"/>
          </a:xfrm>
        </p:spPr>
        <p:txBody>
          <a:bodyPr/>
          <a:lstStyle/>
          <a:p>
            <a:r>
              <a:rPr lang="en-GB" dirty="0" smtClean="0"/>
              <a:t>Dyslexia – phonological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Specifically impaired when attempting to represent, store and/or retrieve word sounds </a:t>
            </a:r>
          </a:p>
          <a:p>
            <a:r>
              <a:rPr lang="en-GB" sz="2400" dirty="0" smtClean="0"/>
              <a:t>Grapheme-phoneme correspondence</a:t>
            </a:r>
          </a:p>
          <a:p>
            <a:r>
              <a:rPr lang="en-GB" sz="2400" dirty="0" smtClean="0"/>
              <a:t>Neurologically, it is commonly believed that the disorder is caused by a congenital malfunction of left-hemisphere </a:t>
            </a:r>
            <a:r>
              <a:rPr lang="en-GB" sz="2400" dirty="0" err="1" smtClean="0"/>
              <a:t>peri-sylvian</a:t>
            </a:r>
            <a:r>
              <a:rPr lang="en-GB" sz="2400" dirty="0" smtClean="0"/>
              <a:t> brain areas (</a:t>
            </a:r>
            <a:r>
              <a:rPr lang="en-GB" sz="2400" dirty="0" err="1" smtClean="0"/>
              <a:t>Beland</a:t>
            </a:r>
            <a:r>
              <a:rPr lang="en-GB" sz="2400" dirty="0" smtClean="0"/>
              <a:t> &amp; Mimouni, 2001)</a:t>
            </a:r>
            <a:endParaRPr lang="en-GB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Dyslexia – visual theory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Visual disorder that makes it difficult to process alphabetical letters </a:t>
            </a:r>
          </a:p>
          <a:p>
            <a:r>
              <a:rPr lang="en-GB" sz="2000" dirty="0" err="1" smtClean="0"/>
              <a:t>Magnocellular</a:t>
            </a:r>
            <a:r>
              <a:rPr lang="en-GB" sz="2000" dirty="0" smtClean="0"/>
              <a:t> pathway is selectively disrupted (Stein &amp; Walsh, 1997)</a:t>
            </a:r>
          </a:p>
          <a:p>
            <a:r>
              <a:rPr lang="en-GB" sz="2000" dirty="0" smtClean="0"/>
              <a:t>Deficiencies in visual processing, and to abnormal binocular control </a:t>
            </a:r>
          </a:p>
          <a:p>
            <a:r>
              <a:rPr lang="en-GB" sz="2000" dirty="0" smtClean="0"/>
              <a:t>Individuals demonstrate abnormalities in their </a:t>
            </a:r>
            <a:r>
              <a:rPr lang="en-GB" sz="2000" dirty="0" err="1" smtClean="0"/>
              <a:t>magnocellular</a:t>
            </a:r>
            <a:r>
              <a:rPr lang="en-GB" sz="2000" dirty="0" smtClean="0"/>
              <a:t> layers of the lateral geniculate nucleus (Livingstone et al. 1991) </a:t>
            </a:r>
          </a:p>
          <a:p>
            <a:r>
              <a:rPr lang="en-GB" sz="2000" dirty="0" smtClean="0"/>
              <a:t>A phonological deficiency is not ruled out with the visual theory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Dyslexia – cerebellar </a:t>
            </a:r>
            <a:r>
              <a:rPr lang="en-GB" dirty="0"/>
              <a:t>t</a:t>
            </a:r>
            <a:r>
              <a:rPr lang="en-GB" dirty="0" smtClean="0"/>
              <a:t>heory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Cerebellum of a dyslexic is slightly dysfunctional, resulting in several cognitive deficits (Nicolson et al., 2001)</a:t>
            </a:r>
          </a:p>
          <a:p>
            <a:r>
              <a:rPr lang="en-GB" sz="2400" dirty="0" smtClean="0"/>
              <a:t>Observations of insufficient dyslexic performance in several </a:t>
            </a:r>
            <a:r>
              <a:rPr lang="en-GB" sz="2400" dirty="0" err="1" smtClean="0"/>
              <a:t>automized</a:t>
            </a:r>
            <a:r>
              <a:rPr lang="en-GB" sz="2400" dirty="0" smtClean="0"/>
              <a:t> and implicit motor tasks (Barnes et al., 2007)</a:t>
            </a:r>
          </a:p>
          <a:p>
            <a:r>
              <a:rPr lang="en-GB" sz="2400" dirty="0" smtClean="0"/>
              <a:t>Differences in grey matter volume (</a:t>
            </a:r>
            <a:r>
              <a:rPr lang="en-GB" sz="2400" dirty="0" err="1" smtClean="0"/>
              <a:t>Pernet</a:t>
            </a:r>
            <a:r>
              <a:rPr lang="en-GB" sz="2400" dirty="0" smtClean="0"/>
              <a:t> et al., 2009)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Dyslexia – unified theory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Theory that unifies and tries to combine all of the research information that was previously mentioned </a:t>
            </a:r>
          </a:p>
          <a:p>
            <a:r>
              <a:rPr lang="en-GB" sz="2400" dirty="0" err="1" smtClean="0"/>
              <a:t>Magnocellular</a:t>
            </a:r>
            <a:r>
              <a:rPr lang="en-GB" sz="2400" dirty="0" smtClean="0"/>
              <a:t> dysfunction is not simply restricted to the visual pathways</a:t>
            </a:r>
          </a:p>
          <a:p>
            <a:r>
              <a:rPr lang="en-GB" sz="2400" dirty="0" smtClean="0"/>
              <a:t>Generalized to all modalities</a:t>
            </a:r>
          </a:p>
          <a:p>
            <a:r>
              <a:rPr lang="en-GB" sz="2400" dirty="0" smtClean="0"/>
              <a:t>Cerebellum is given tremendous information from a variety of </a:t>
            </a:r>
            <a:r>
              <a:rPr lang="en-GB" sz="2400" dirty="0" err="1" smtClean="0"/>
              <a:t>magnocellular</a:t>
            </a:r>
            <a:r>
              <a:rPr lang="en-GB" sz="2400" dirty="0" smtClean="0"/>
              <a:t> systems located in the brain</a:t>
            </a:r>
          </a:p>
          <a:p>
            <a:r>
              <a:rPr lang="en-GB" sz="2400" dirty="0" smtClean="0"/>
              <a:t>Tries to accounts for every known symptom of dyslexia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structure</a:t>
            </a:r>
            <a:endParaRPr lang="en-GB" dirty="0"/>
          </a:p>
        </p:txBody>
      </p:sp>
      <p:pic>
        <p:nvPicPr>
          <p:cNvPr id="4" name="Content Placeholder 3" descr="grammar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0294" y="3189288"/>
            <a:ext cx="5353050" cy="139065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Anatomy</a:t>
            </a:r>
            <a:endParaRPr lang="en-GB" dirty="0"/>
          </a:p>
        </p:txBody>
      </p:sp>
      <p:pic>
        <p:nvPicPr>
          <p:cNvPr id="6" name="Content Placeholder 5" descr="antr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0013" y="2732956"/>
            <a:ext cx="7313612" cy="2303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Handedness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90% right handed</a:t>
            </a:r>
          </a:p>
          <a:p>
            <a:r>
              <a:rPr lang="en-US" altLang="en-US" dirty="0"/>
              <a:t>70% of left handed are left hemisphere dominant for language</a:t>
            </a:r>
          </a:p>
          <a:p>
            <a:r>
              <a:rPr lang="en-US" altLang="en-US" dirty="0"/>
              <a:t>Genetics </a:t>
            </a:r>
            <a:r>
              <a:rPr lang="en-US" altLang="en-US" dirty="0" smtClean="0"/>
              <a:t>– important </a:t>
            </a:r>
            <a:r>
              <a:rPr lang="en-US" altLang="en-US" dirty="0"/>
              <a:t>factor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Disorders</a:t>
            </a:r>
            <a:endParaRPr lang="en-GB" dirty="0"/>
          </a:p>
        </p:txBody>
      </p:sp>
      <p:pic>
        <p:nvPicPr>
          <p:cNvPr id="4" name="Content Placeholder 3" descr="Language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9318" y="1827213"/>
            <a:ext cx="4375001" cy="4114800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</a:t>
            </a:r>
            <a:endParaRPr lang="en-GB" dirty="0"/>
          </a:p>
        </p:txBody>
      </p:sp>
      <p:pic>
        <p:nvPicPr>
          <p:cNvPr id="4" name="Content Placeholder 3" descr="lang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26005" y="1827213"/>
            <a:ext cx="3752362" cy="4407594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Readings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1400" dirty="0" smtClean="0"/>
              <a:t>Barnes, J. (2011). </a:t>
            </a:r>
            <a:r>
              <a:rPr lang="en-GB" sz="1400" i="1" dirty="0" smtClean="0"/>
              <a:t>Essential Biological Psychology</a:t>
            </a:r>
            <a:r>
              <a:rPr lang="en-GB" sz="1400" dirty="0" smtClean="0"/>
              <a:t> (Chapter 12). London: Sage.</a:t>
            </a:r>
          </a:p>
          <a:p>
            <a:pPr eaLnBrk="1" hangingPunct="1"/>
            <a:endParaRPr lang="en-GB" sz="1400" dirty="0" smtClean="0"/>
          </a:p>
          <a:p>
            <a:pPr eaLnBrk="1" hangingPunct="1"/>
            <a:r>
              <a:rPr lang="en-GB" sz="1400" i="1" dirty="0" smtClean="0"/>
              <a:t>The Essentials</a:t>
            </a:r>
          </a:p>
          <a:p>
            <a:pPr>
              <a:buNone/>
            </a:pPr>
            <a:r>
              <a:rPr lang="en-GB" sz="1400" dirty="0" smtClean="0"/>
              <a:t>	Chomsky, N. (1986). </a:t>
            </a:r>
            <a:r>
              <a:rPr lang="en-GB" sz="1400" i="1" dirty="0" smtClean="0"/>
              <a:t>Knowledge of Language: Its Nature, Origin and Use</a:t>
            </a:r>
            <a:r>
              <a:rPr lang="en-GB" sz="1400" dirty="0" smtClean="0"/>
              <a:t>. New York: </a:t>
            </a:r>
            <a:r>
              <a:rPr lang="en-GB" sz="1400" dirty="0" err="1" smtClean="0"/>
              <a:t>Praeger</a:t>
            </a:r>
            <a:r>
              <a:rPr lang="en-GB" sz="1400" dirty="0" smtClean="0"/>
              <a:t>.</a:t>
            </a:r>
          </a:p>
          <a:p>
            <a:pPr>
              <a:buNone/>
            </a:pPr>
            <a:endParaRPr lang="en-GB" sz="1400" dirty="0" smtClean="0"/>
          </a:p>
          <a:p>
            <a:pPr eaLnBrk="1" hangingPunct="1">
              <a:buNone/>
            </a:pPr>
            <a:endParaRPr lang="en-GB" sz="1400" dirty="0" smtClean="0"/>
          </a:p>
          <a:p>
            <a:pPr eaLnBrk="1" hangingPunct="1"/>
            <a:r>
              <a:rPr lang="en-GB" sz="1400" i="1" dirty="0" smtClean="0"/>
              <a:t>Next Steps</a:t>
            </a:r>
          </a:p>
          <a:p>
            <a:pPr>
              <a:buNone/>
            </a:pPr>
            <a:r>
              <a:rPr lang="en-GB" sz="1400" dirty="0" smtClean="0"/>
              <a:t> 	Corballis, M.C. (2009). The evolution of language. </a:t>
            </a:r>
            <a:r>
              <a:rPr lang="en-GB" sz="1400" i="1" dirty="0" smtClean="0"/>
              <a:t>Annals of the New York Academy of Sciences</a:t>
            </a:r>
            <a:r>
              <a:rPr lang="en-GB" sz="1400" dirty="0" smtClean="0"/>
              <a:t>, 1156, 19-43.</a:t>
            </a:r>
          </a:p>
          <a:p>
            <a:pPr>
              <a:buNone/>
            </a:pPr>
            <a:endParaRPr lang="en-GB" sz="1400" dirty="0" smtClean="0"/>
          </a:p>
          <a:p>
            <a:pPr eaLnBrk="1" hangingPunct="1">
              <a:buNone/>
            </a:pPr>
            <a:endParaRPr lang="en-GB" sz="1400" dirty="0" smtClean="0">
              <a:ea typeface="+mn-ea"/>
              <a:cs typeface="+mn-cs"/>
            </a:endParaRPr>
          </a:p>
          <a:p>
            <a:pPr eaLnBrk="1" hangingPunct="1"/>
            <a:r>
              <a:rPr lang="en-US" sz="1400" i="1" dirty="0" smtClean="0"/>
              <a:t>Delving Deeper</a:t>
            </a:r>
          </a:p>
          <a:p>
            <a:pPr>
              <a:buNone/>
            </a:pPr>
            <a:r>
              <a:rPr lang="en-GB" sz="1400" dirty="0" smtClean="0"/>
              <a:t>	Nicolson, R.I., Fawcett, A.J., &amp; Dean, P. (2001). Dyslexia, development and the cerebellum. </a:t>
            </a:r>
            <a:r>
              <a:rPr lang="en-GB" sz="1400" i="1" dirty="0" smtClean="0"/>
              <a:t>Trends in Neurosciences</a:t>
            </a:r>
            <a:r>
              <a:rPr lang="en-GB" sz="1400" dirty="0" smtClean="0"/>
              <a:t>, 24(9), 515-516.</a:t>
            </a:r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GB" sz="1400" dirty="0" smtClean="0"/>
          </a:p>
          <a:p>
            <a:pPr eaLnBrk="1" hangingPunct="1"/>
            <a:endParaRPr lang="en-US" sz="14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400" i="1" dirty="0" smtClean="0"/>
              <a:t>	</a:t>
            </a:r>
            <a:endParaRPr lang="en-GB" sz="1400" dirty="0" smtClean="0"/>
          </a:p>
          <a:p>
            <a:pPr eaLnBrk="1" hangingPunct="1">
              <a:buFont typeface="Wingdings" pitchFamily="2" charset="2"/>
              <a:buNone/>
            </a:pPr>
            <a:endParaRPr lang="en-GB" sz="1400" i="1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3869" y="1827213"/>
            <a:ext cx="3341077" cy="4114800"/>
          </a:xfrm>
        </p:spPr>
        <p:txBody>
          <a:bodyPr/>
          <a:lstStyle/>
          <a:p>
            <a:r>
              <a:rPr lang="en-US" altLang="en-US" sz="2000" dirty="0" err="1" smtClean="0"/>
              <a:t>Commissurotomy</a:t>
            </a:r>
            <a:r>
              <a:rPr lang="en-US" altLang="en-US" sz="2000" dirty="0" smtClean="0"/>
              <a:t> – section of corpus callosum </a:t>
            </a:r>
          </a:p>
          <a:p>
            <a:pPr lvl="1"/>
            <a:r>
              <a:rPr lang="en-US" altLang="en-US" sz="2000" dirty="0" smtClean="0"/>
              <a:t>Behave as if 2 brains</a:t>
            </a:r>
          </a:p>
          <a:p>
            <a:pPr lvl="1"/>
            <a:r>
              <a:rPr lang="en-US" altLang="en-US" sz="2000" dirty="0" smtClean="0"/>
              <a:t>Humans to control spread of seizures</a:t>
            </a:r>
            <a:endParaRPr lang="en-US" altLang="en-US" sz="2000" dirty="0"/>
          </a:p>
        </p:txBody>
      </p:sp>
      <p:pic>
        <p:nvPicPr>
          <p:cNvPr id="15364" name="Picture 4" descr="13.6_395.gif                                                   000116F4Macintosh HD                   B3FADD55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1848" y="2064470"/>
            <a:ext cx="3072917" cy="3892746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Split-brain patients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Split-brain studies with humans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600" dirty="0" smtClean="0"/>
              <a:t>Left hemisphere – language &amp; analytical functions</a:t>
            </a:r>
          </a:p>
          <a:p>
            <a:r>
              <a:rPr lang="en-US" altLang="en-US" sz="1600" dirty="0" smtClean="0"/>
              <a:t>Right hemisphere – non-verbal &amp; visual-spatial functions</a:t>
            </a:r>
          </a:p>
          <a:p>
            <a:r>
              <a:rPr lang="en-US" altLang="en-US" sz="1600" dirty="0" smtClean="0"/>
              <a:t>Left-hemisphere dominance of language</a:t>
            </a:r>
          </a:p>
          <a:p>
            <a:pPr lvl="1"/>
            <a:r>
              <a:rPr lang="en-US" altLang="en-US" sz="1600" dirty="0" smtClean="0"/>
              <a:t>With </a:t>
            </a:r>
            <a:r>
              <a:rPr lang="en-US" altLang="en-US" sz="1600" dirty="0" err="1" smtClean="0"/>
              <a:t>tachistoscope</a:t>
            </a:r>
            <a:r>
              <a:rPr lang="en-US" altLang="en-US" sz="1600" dirty="0" smtClean="0"/>
              <a:t> presentation of stimuli</a:t>
            </a:r>
          </a:p>
          <a:p>
            <a:pPr lvl="1"/>
            <a:r>
              <a:rPr lang="en-US" altLang="en-US" sz="1600" dirty="0" smtClean="0"/>
              <a:t>Could not verbally name stimuli in left field</a:t>
            </a:r>
          </a:p>
          <a:p>
            <a:pPr lvl="1"/>
            <a:r>
              <a:rPr lang="en-US" altLang="en-US" sz="1600" dirty="0" smtClean="0"/>
              <a:t>Ability to name objects – left hemisphere</a:t>
            </a:r>
          </a:p>
          <a:p>
            <a:endParaRPr lang="en-US" altLang="en-US" sz="2000" dirty="0"/>
          </a:p>
        </p:txBody>
      </p:sp>
      <p:pic>
        <p:nvPicPr>
          <p:cNvPr id="16389" name="Picture 5" descr="13.8_397.gif                                                   00019249Macintosh HD                   B3E1C877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5085" y="3831339"/>
            <a:ext cx="4253845" cy="2921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structure of language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Morphology – the rules for combining words to make longer words are specified by morphology, the addition of suffixes and prefixes </a:t>
            </a:r>
          </a:p>
          <a:p>
            <a:r>
              <a:rPr lang="en-GB" sz="2000" dirty="0" smtClean="0"/>
              <a:t>Phonology – dictates the regulations involved when sound elements and phonemes are combined in order to form words </a:t>
            </a:r>
          </a:p>
          <a:p>
            <a:r>
              <a:rPr lang="en-GB" sz="2000" dirty="0" smtClean="0"/>
              <a:t>Prosody – consists of the arrangement of intonation and stress which, for instance, lets us recognize questions from statements </a:t>
            </a:r>
          </a:p>
          <a:p>
            <a:r>
              <a:rPr lang="en-GB" sz="2000" dirty="0" smtClean="0"/>
              <a:t>Syntax – dictates the way in which words combine to make phrases and sentences in order to make the meaning clear </a:t>
            </a:r>
          </a:p>
          <a:p>
            <a:pPr lvl="1"/>
            <a:endParaRPr lang="en-US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Involvement of the right hemisphere in language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Prosody</a:t>
            </a:r>
          </a:p>
          <a:p>
            <a:r>
              <a:rPr lang="en-GB" dirty="0" smtClean="0"/>
              <a:t>Prosody of language refers to the pitch, volume, rate and tempo of speech (Pell, 2006)</a:t>
            </a:r>
          </a:p>
          <a:p>
            <a:r>
              <a:rPr lang="en-GB" dirty="0" smtClean="0"/>
              <a:t>Disorder termed </a:t>
            </a:r>
            <a:r>
              <a:rPr lang="en-GB" dirty="0" err="1" smtClean="0"/>
              <a:t>aprosodia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language innate or do we learn it?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Noam Chomsky</a:t>
            </a:r>
          </a:p>
          <a:p>
            <a:r>
              <a:rPr lang="en-GB" sz="2400" dirty="0" smtClean="0"/>
              <a:t>Language Acquisition Devise (LAD)</a:t>
            </a:r>
          </a:p>
          <a:p>
            <a:r>
              <a:rPr lang="en-GB" sz="2400" dirty="0" smtClean="0"/>
              <a:t>If left hemisphere is removed as an infant, language functions will develop entirely within the right hemisphere</a:t>
            </a:r>
          </a:p>
          <a:p>
            <a:r>
              <a:rPr lang="en-GB" sz="2400" dirty="0" smtClean="0"/>
              <a:t>From nurture standpoint, there appears to be a critical period for language acquisition </a:t>
            </a:r>
            <a:endParaRPr lang="en-GB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was language first produced?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use of language may have started as far back as 2 million years ago (Corballis, 2009)</a:t>
            </a:r>
          </a:p>
          <a:p>
            <a:r>
              <a:rPr lang="en-GB" sz="2400" dirty="0" smtClean="0"/>
              <a:t>The  recent discovery of the FOXP2 gene</a:t>
            </a:r>
          </a:p>
          <a:p>
            <a:r>
              <a:rPr lang="en-GB" sz="2400" dirty="0" smtClean="0"/>
              <a:t>The FOX2P gene is necessary for speech and it has a role to play in our fine motor control </a:t>
            </a:r>
          </a:p>
          <a:p>
            <a:r>
              <a:rPr lang="en-GB" sz="2400" dirty="0" smtClean="0"/>
              <a:t>FOX2P – the language gene ????</a:t>
            </a:r>
            <a:endParaRPr lang="en-GB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clip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3499</TotalTime>
  <Words>1438</Words>
  <Application>Microsoft Office PowerPoint</Application>
  <PresentationFormat>On-screen Show (4:3)</PresentationFormat>
  <Paragraphs>190</Paragraphs>
  <Slides>32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Theme1</vt:lpstr>
      <vt:lpstr>Chapter 12</vt:lpstr>
      <vt:lpstr>Why does hemispheric lateralization exist?</vt:lpstr>
      <vt:lpstr>Handedness</vt:lpstr>
      <vt:lpstr>Split-brain patients</vt:lpstr>
      <vt:lpstr>Split-brain studies with humans</vt:lpstr>
      <vt:lpstr>The structure of language</vt:lpstr>
      <vt:lpstr>Involvement of the right hemisphere in language</vt:lpstr>
      <vt:lpstr>Is language innate or do we learn it? </vt:lpstr>
      <vt:lpstr>When was language first produced? </vt:lpstr>
      <vt:lpstr>Speech production</vt:lpstr>
      <vt:lpstr>Broca aphasia</vt:lpstr>
      <vt:lpstr>Wernicke’s aphasia</vt:lpstr>
      <vt:lpstr>Lateralization of brain function</vt:lpstr>
      <vt:lpstr>The Wernicke–Geschwind model</vt:lpstr>
      <vt:lpstr>The bilingual brain</vt:lpstr>
      <vt:lpstr>Communicative disorders: the aphasias </vt:lpstr>
      <vt:lpstr>Fluent aphasias</vt:lpstr>
      <vt:lpstr>Other communicative disorders</vt:lpstr>
      <vt:lpstr>Reading</vt:lpstr>
      <vt:lpstr>Writing </vt:lpstr>
      <vt:lpstr>Disorders of reading and writing</vt:lpstr>
      <vt:lpstr>Disorders of reading and writing</vt:lpstr>
      <vt:lpstr>Dyslexia</vt:lpstr>
      <vt:lpstr>Dyslexia – phonological theory</vt:lpstr>
      <vt:lpstr>Dyslexia – visual theory</vt:lpstr>
      <vt:lpstr>Dyslexia – cerebellar theory</vt:lpstr>
      <vt:lpstr>Dyslexia – unified theory</vt:lpstr>
      <vt:lpstr>Language structure</vt:lpstr>
      <vt:lpstr>Anatomy</vt:lpstr>
      <vt:lpstr>Disorders</vt:lpstr>
      <vt:lpstr>Language</vt:lpstr>
      <vt:lpstr>Readings</vt:lpstr>
    </vt:vector>
  </TitlesOfParts>
  <Company>MESH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Barnes</dc:creator>
  <cp:lastModifiedBy>harwood</cp:lastModifiedBy>
  <cp:revision>219</cp:revision>
  <dcterms:created xsi:type="dcterms:W3CDTF">2011-03-24T11:56:42Z</dcterms:created>
  <dcterms:modified xsi:type="dcterms:W3CDTF">2013-01-07T14:50:10Z</dcterms:modified>
</cp:coreProperties>
</file>